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57" r:id="rId6"/>
    <p:sldId id="268" r:id="rId7"/>
    <p:sldId id="259" r:id="rId8"/>
    <p:sldId id="271" r:id="rId9"/>
    <p:sldId id="272" r:id="rId10"/>
    <p:sldId id="273" r:id="rId11"/>
    <p:sldId id="274" r:id="rId12"/>
    <p:sldId id="276" r:id="rId13"/>
    <p:sldId id="283" r:id="rId14"/>
    <p:sldId id="284" r:id="rId15"/>
    <p:sldId id="277" r:id="rId16"/>
    <p:sldId id="265" r:id="rId17"/>
    <p:sldId id="278" r:id="rId18"/>
    <p:sldId id="288" r:id="rId19"/>
    <p:sldId id="285" r:id="rId20"/>
    <p:sldId id="280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704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1" y="4342561"/>
            <a:ext cx="4462942" cy="1122202"/>
          </a:xfrm>
        </p:spPr>
        <p:txBody>
          <a:bodyPr/>
          <a:lstStyle/>
          <a:p>
            <a:r>
              <a:rPr lang="en-US" dirty="0"/>
              <a:t>Data211 FINAL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Natalie Klang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3A069-1790-40AE-91C4-ABC0AC33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816D7-5B21-4E4F-A228-971605F9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6EB1E8-39B4-45CE-8AA9-9D35C496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588" y="181144"/>
            <a:ext cx="7437976" cy="1204912"/>
          </a:xfrm>
        </p:spPr>
        <p:txBody>
          <a:bodyPr>
            <a:noAutofit/>
          </a:bodyPr>
          <a:lstStyle/>
          <a:p>
            <a:r>
              <a:rPr lang="en-US" sz="4400" dirty="0"/>
              <a:t>HYPOTHESIS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2F5CB7BF-FBC4-477F-9257-A19C22CAF2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0551" y="1723825"/>
                <a:ext cx="5111750" cy="152558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2F5CB7BF-FBC4-477F-9257-A19C22CAF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551" y="1723825"/>
                <a:ext cx="5111750" cy="1525588"/>
              </a:xfrm>
              <a:prstGeom prst="rect">
                <a:avLst/>
              </a:prstGeom>
              <a:blipFill>
                <a:blip r:embed="rId2"/>
                <a:stretch>
                  <a:fillRect l="-1549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E8B371F-C0E8-4ADA-966F-8F65924A2002}"/>
              </a:ext>
            </a:extLst>
          </p:cNvPr>
          <p:cNvSpPr txBox="1">
            <a:spLocks/>
          </p:cNvSpPr>
          <p:nvPr/>
        </p:nvSpPr>
        <p:spPr>
          <a:xfrm>
            <a:off x="2463800" y="6356350"/>
            <a:ext cx="347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DATA211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EDB3A2F-F5C6-4719-954D-E7969D59422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F85672-C5BF-4ABA-9837-32BC530DDCFE}"/>
                  </a:ext>
                </a:extLst>
              </p:cNvPr>
              <p:cNvSpPr txBox="1"/>
              <p:nvPr/>
            </p:nvSpPr>
            <p:spPr>
              <a:xfrm>
                <a:off x="1564547" y="3055203"/>
                <a:ext cx="2411879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93,86</m:t>
                          </m:r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F85672-C5BF-4ABA-9837-32BC530D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47" y="3055203"/>
                <a:ext cx="2411879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29649-2570-4735-B325-D8E2E0151FA1}"/>
                  </a:ext>
                </a:extLst>
              </p:cNvPr>
              <p:cNvSpPr txBox="1"/>
              <p:nvPr/>
            </p:nvSpPr>
            <p:spPr>
              <a:xfrm>
                <a:off x="1564547" y="3793866"/>
                <a:ext cx="27319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</a:rPr>
                  <a:t>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179,179)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29649-2570-4735-B325-D8E2E0151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547" y="3793866"/>
                <a:ext cx="2731902" cy="492443"/>
              </a:xfrm>
              <a:prstGeom prst="rect">
                <a:avLst/>
              </a:prstGeom>
              <a:blipFill>
                <a:blip r:embed="rId4"/>
                <a:stretch>
                  <a:fillRect l="-9152" t="-24691" r="-8259" b="-49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Square&#10;&#10;Description automatically generated with low confidence">
            <a:extLst>
              <a:ext uri="{FF2B5EF4-FFF2-40B4-BE49-F238E27FC236}">
                <a16:creationId xmlns:a16="http://schemas.microsoft.com/office/drawing/2014/main" id="{AB146BD9-49DE-4994-A70F-D11A7EBD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200" y="1600498"/>
            <a:ext cx="6771717" cy="418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4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397A-1D4C-492F-A289-F84A35797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023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result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4B1AE-26A1-429C-A2F5-D90EFDAA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05851-A4F1-425D-9205-399F8E9E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50118-470B-47BE-BB20-4C50850C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782B1BE-F3F0-493B-8264-075DB5886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28885"/>
            <a:ext cx="8261466" cy="42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1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41D7-2CAD-427B-A001-A1ADC223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41" y="755009"/>
            <a:ext cx="6696075" cy="1173833"/>
          </a:xfrm>
        </p:spPr>
        <p:txBody>
          <a:bodyPr>
            <a:noAutofit/>
          </a:bodyPr>
          <a:lstStyle/>
          <a:p>
            <a:r>
              <a:rPr lang="en-US" sz="4400" dirty="0"/>
              <a:t>Question 1 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48E9D-A25A-4161-921B-0182C5952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6166" y="4500296"/>
            <a:ext cx="6038239" cy="365125"/>
          </a:xfrm>
        </p:spPr>
        <p:txBody>
          <a:bodyPr>
            <a:noAutofit/>
          </a:bodyPr>
          <a:lstStyle/>
          <a:p>
            <a:r>
              <a:rPr lang="en-US" sz="2800" dirty="0"/>
              <a:t>Since the p-value (0.263) is greater than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/>
              <a:t>there is not evidence to support the claim that I take Kiki outside significantly more than my husband.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2D855-6FBD-4C03-AA05-217B7A6A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9D270-4E9A-4804-8A28-A35D7C4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C0486-4B9A-4B86-9BA1-1E04840A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29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DA716-87D4-48F4-BA0E-C95D9A424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8169537" cy="1204912"/>
          </a:xfrm>
        </p:spPr>
        <p:txBody>
          <a:bodyPr>
            <a:noAutofit/>
          </a:bodyPr>
          <a:lstStyle/>
          <a:p>
            <a:r>
              <a:rPr lang="en-US" sz="4400" dirty="0"/>
              <a:t>RE-FRAMING THE question…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BFF21-1FEC-4D77-8C05-E8853074A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069" y="2008143"/>
            <a:ext cx="7874204" cy="1943072"/>
          </a:xfrm>
        </p:spPr>
        <p:txBody>
          <a:bodyPr>
            <a:normAutofit fontScale="55000" lnSpcReduction="20000"/>
          </a:bodyPr>
          <a:lstStyle/>
          <a:p>
            <a:r>
              <a:rPr lang="en-US" sz="6500" b="1" dirty="0"/>
              <a:t>Do I take the dog outside significantly more than my husband does when we are both at home?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44CA1-67E2-4432-AC4B-E9396A19B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801B6-528E-448A-89DF-BDB5C7F0F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25CAB-D7DD-4993-B14D-4C834EC47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62A5A-BDAD-4D00-B43C-87A90F8AC1D8}"/>
              </a:ext>
            </a:extLst>
          </p:cNvPr>
          <p:cNvSpPr txBox="1"/>
          <p:nvPr/>
        </p:nvSpPr>
        <p:spPr>
          <a:xfrm>
            <a:off x="909069" y="3746572"/>
            <a:ext cx="56793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Consider the total population to now be the total number of times my husband and I have ever taken the dog outside when we </a:t>
            </a:r>
            <a:r>
              <a:rPr lang="en-US" b="1" dirty="0"/>
              <a:t>are both at home together.</a:t>
            </a:r>
          </a:p>
          <a:p>
            <a:endParaRPr lang="en-US" b="1" dirty="0"/>
          </a:p>
          <a:p>
            <a:r>
              <a:rPr lang="en-US" dirty="0"/>
              <a:t>Exclude any trips outside in which the other person wasn’t home.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90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B796C-5E64-47A5-8100-B83862E0D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37790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REVISED DATASET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6C1CA-6253-424A-8555-A5EEC3F9B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9D584-CA15-4C3C-B5A9-B2D35AE1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E40A7-E6BC-40A1-85E7-B38ADC0ED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723DA2-72B0-488D-BEE1-C4222556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61" y="1761688"/>
            <a:ext cx="6526877" cy="4500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546BE-CAE1-44BF-928B-C9F44105D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914" y="4870243"/>
            <a:ext cx="3543795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5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3A069-1790-40AE-91C4-ABC0AC339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816D7-5B21-4E4F-A228-971605F95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46EB1E8-39B4-45CE-8AA9-9D35C496E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647" y="86349"/>
            <a:ext cx="7437976" cy="1204912"/>
          </a:xfrm>
        </p:spPr>
        <p:txBody>
          <a:bodyPr>
            <a:noAutofit/>
          </a:bodyPr>
          <a:lstStyle/>
          <a:p>
            <a:r>
              <a:rPr lang="en-US" sz="4400" dirty="0"/>
              <a:t>REVISED HYPOTHESIS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2F5CB7BF-FBC4-477F-9257-A19C22CAF2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1850" y="1903412"/>
                <a:ext cx="5111750" cy="152558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2F5CB7BF-FBC4-477F-9257-A19C22CAF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0" y="1903412"/>
                <a:ext cx="5111750" cy="1525588"/>
              </a:xfrm>
              <a:prstGeom prst="rect">
                <a:avLst/>
              </a:prstGeom>
              <a:blipFill>
                <a:blip r:embed="rId2"/>
                <a:stretch>
                  <a:fillRect l="-1549" t="-3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E8B371F-C0E8-4ADA-966F-8F65924A2002}"/>
              </a:ext>
            </a:extLst>
          </p:cNvPr>
          <p:cNvSpPr txBox="1">
            <a:spLocks/>
          </p:cNvSpPr>
          <p:nvPr/>
        </p:nvSpPr>
        <p:spPr>
          <a:xfrm>
            <a:off x="2463800" y="6356350"/>
            <a:ext cx="3479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DATA211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EDB3A2F-F5C6-4719-954D-E7969D59422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F85672-C5BF-4ABA-9837-32BC530DDCFE}"/>
                  </a:ext>
                </a:extLst>
              </p:cNvPr>
              <p:cNvSpPr txBox="1"/>
              <p:nvPr/>
            </p:nvSpPr>
            <p:spPr>
              <a:xfrm>
                <a:off x="975846" y="3234790"/>
                <a:ext cx="2413802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87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55</m:t>
                          </m:r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2F85672-C5BF-4ABA-9837-32BC530DD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46" y="3234790"/>
                <a:ext cx="2413802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29649-2570-4735-B325-D8E2E0151FA1}"/>
                  </a:ext>
                </a:extLst>
              </p:cNvPr>
              <p:cNvSpPr txBox="1"/>
              <p:nvPr/>
            </p:nvSpPr>
            <p:spPr>
              <a:xfrm>
                <a:off x="975846" y="3973453"/>
                <a:ext cx="273190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i="1" dirty="0">
                    <a:latin typeface="Cambria Math" panose="02040503050406030204" pitchFamily="18" charset="0"/>
                  </a:rPr>
                  <a:t>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142,142)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229649-2570-4735-B325-D8E2E0151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846" y="3973453"/>
                <a:ext cx="2731902" cy="492443"/>
              </a:xfrm>
              <a:prstGeom prst="rect">
                <a:avLst/>
              </a:prstGeom>
              <a:blipFill>
                <a:blip r:embed="rId4"/>
                <a:stretch>
                  <a:fillRect l="-8929" t="-25926" r="-8482" b="-4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CE8AD1F-4759-4360-BCCE-05F6220D0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842" y="1691672"/>
            <a:ext cx="7046824" cy="42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74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397A-1D4C-492F-A289-F84A35797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023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REVISED result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4B1AE-26A1-429C-A2F5-D90EFDAAD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05851-A4F1-425D-9205-399F8E9E7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50118-470B-47BE-BB20-4C50850C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760934F-9AB3-41BC-B5CF-19BE56A8F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00" y="1844237"/>
            <a:ext cx="7298999" cy="328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93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841D7-2CAD-427B-A001-A1ADC2239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841" y="755009"/>
            <a:ext cx="6696075" cy="1173833"/>
          </a:xfrm>
        </p:spPr>
        <p:txBody>
          <a:bodyPr>
            <a:noAutofit/>
          </a:bodyPr>
          <a:lstStyle/>
          <a:p>
            <a:r>
              <a:rPr lang="en-US" sz="4400" dirty="0"/>
              <a:t>Question 2 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48E9D-A25A-4161-921B-0182C5952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6166" y="4500296"/>
            <a:ext cx="6038239" cy="365125"/>
          </a:xfrm>
        </p:spPr>
        <p:txBody>
          <a:bodyPr>
            <a:noAutofit/>
          </a:bodyPr>
          <a:lstStyle/>
          <a:p>
            <a:r>
              <a:rPr lang="en-US" sz="2800" dirty="0"/>
              <a:t>Since the p-value (0.0001171) is smaller than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/>
              <a:t>there is evidence to support the claim that I take Kiki outside significantly more than my husband when we are both at home.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2D855-6FBD-4C03-AA05-217B7A6A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9D270-4E9A-4804-8A28-A35D7C4B3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C0486-4B9A-4B86-9BA1-1E04840A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360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FB63-4C68-45C7-9EA0-F1ADDF14C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2C3E2-9653-437A-9E60-0B99CDF65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7C4A-5E45-4642-94DD-31B9FB85A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B1B4C-8A84-4649-9151-024A902B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38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AC8B-8DA4-414F-AC4F-96C7ACCF0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4" y="472013"/>
            <a:ext cx="6431297" cy="1204912"/>
          </a:xfrm>
        </p:spPr>
        <p:txBody>
          <a:bodyPr>
            <a:noAutofit/>
          </a:bodyPr>
          <a:lstStyle/>
          <a:p>
            <a:r>
              <a:rPr lang="en-US" sz="4400" dirty="0"/>
              <a:t>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AD8E2-A805-49F9-ABC5-B96401586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2410815"/>
            <a:ext cx="6741691" cy="1525588"/>
          </a:xfrm>
        </p:spPr>
        <p:txBody>
          <a:bodyPr>
            <a:noAutofit/>
          </a:bodyPr>
          <a:lstStyle/>
          <a:p>
            <a:r>
              <a:rPr lang="en-US" sz="2000" dirty="0"/>
              <a:t>I collected data for 2+ weeks on our 10-month-old dog, Kiki.</a:t>
            </a:r>
          </a:p>
          <a:p>
            <a:endParaRPr lang="en-US" sz="2000" dirty="0"/>
          </a:p>
          <a:p>
            <a:r>
              <a:rPr lang="en-US" sz="2000" dirty="0"/>
              <a:t>My husband and I logged on a whiteboard every time we took Kiki outside or cleaned up an accident.</a:t>
            </a:r>
          </a:p>
          <a:p>
            <a:endParaRPr lang="en-US" sz="2000" dirty="0"/>
          </a:p>
          <a:p>
            <a:r>
              <a:rPr lang="en-US" sz="2000" dirty="0"/>
              <a:t>I entered data into Excel manually from daily photos taken of the whiteboard.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CBCDE-CA9F-45B2-BFC4-3FFFD75A3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CA7C-B7B8-4B26-9521-DEF99FD2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777C0-7CCB-4D2C-8E82-D96CE418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41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D0714-9001-4EB9-BB2C-EF0E825B6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A5E4C-E8EF-4428-A092-423F6F08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DD941-8087-4074-9635-32AE94045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ED6D8B0-14E9-4152-A519-D086C1097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129" y="939739"/>
            <a:ext cx="5724671" cy="4293504"/>
          </a:xfrm>
          <a:prstGeom prst="rect">
            <a:avLst/>
          </a:prstGeom>
        </p:spPr>
      </p:pic>
      <p:pic>
        <p:nvPicPr>
          <p:cNvPr id="8" name="Picture 7" descr="A dog lying on a couch&#10;&#10;Description automatically generated with medium confidence">
            <a:extLst>
              <a:ext uri="{FF2B5EF4-FFF2-40B4-BE49-F238E27FC236}">
                <a16:creationId xmlns:a16="http://schemas.microsoft.com/office/drawing/2014/main" id="{E18A4844-E986-437D-BCB2-BD32B17ED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4442" y="1148490"/>
            <a:ext cx="5310063" cy="39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10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3DD59-D81D-4301-9146-415F9082C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242" y="458453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A49B7-FFFC-4A35-9744-7386E1A7F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7242" y="2054297"/>
            <a:ext cx="6380964" cy="1813028"/>
          </a:xfrm>
        </p:spPr>
        <p:txBody>
          <a:bodyPr>
            <a:noAutofit/>
          </a:bodyPr>
          <a:lstStyle/>
          <a:p>
            <a:r>
              <a:rPr lang="en-US" sz="3600" b="1" dirty="0"/>
              <a:t>Do I take Kiki outside significantly more than my husband does?</a:t>
            </a:r>
          </a:p>
          <a:p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C4D30-2899-41DA-853D-E15DD93BA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7C9C5-168B-4786-82CA-A3DCC6AA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368B3-F126-4854-AFC9-2ECC421A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D6FAD6-7F5B-4A19-8265-08B22AF004A0}"/>
              </a:ext>
            </a:extLst>
          </p:cNvPr>
          <p:cNvSpPr txBox="1"/>
          <p:nvPr/>
        </p:nvSpPr>
        <p:spPr>
          <a:xfrm>
            <a:off x="1336908" y="4224681"/>
            <a:ext cx="6266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Consider the total population to be the total number of times my husband and I have ever taken the dog outside.</a:t>
            </a:r>
          </a:p>
          <a:p>
            <a:endParaRPr lang="en-US" sz="1800" dirty="0"/>
          </a:p>
          <a:p>
            <a:r>
              <a:rPr lang="en-US" sz="1800" dirty="0"/>
              <a:t>For this exploration, I considered a sample of 17 days.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07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BA9F6-10C3-44E9-8EDC-B9F36757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539" y="1268411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EF41A51-97E3-437A-890D-A6F00103F2D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11473" y="3358769"/>
                <a:ext cx="5111750" cy="1525588"/>
              </a:xfrm>
            </p:spPr>
            <p:txBody>
              <a:bodyPr>
                <a:normAutofit fontScale="92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  <a:p>
                <a:pPr algn="ctr"/>
                <a:r>
                  <a:rPr lang="en-US" sz="3200" dirty="0"/>
                  <a:t> </a:t>
                </a:r>
                <a:r>
                  <a:rPr lang="el-GR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0.05</a:t>
                </a:r>
                <a:endParaRPr lang="en-US" sz="32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EF41A51-97E3-437A-890D-A6F00103F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11473" y="3358769"/>
                <a:ext cx="5111750" cy="1525588"/>
              </a:xfrm>
              <a:blipFill>
                <a:blip r:embed="rId2"/>
                <a:stretch>
                  <a:fillRect b="-10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494DB-F442-4EA3-86B1-B947E1B5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FF44-EF06-4C4F-AF96-AABA0818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5BD3C-A5F6-4392-A8DD-41804A5C1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98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3DA1-20B3-48FF-86BD-CA9211556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372" y="983742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DATA WRANGLING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4C02-5502-471E-BBB5-FABA10A65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4035" y="3143759"/>
            <a:ext cx="5990875" cy="1525588"/>
          </a:xfrm>
        </p:spPr>
        <p:txBody>
          <a:bodyPr>
            <a:normAutofit/>
          </a:bodyPr>
          <a:lstStyle/>
          <a:p>
            <a:r>
              <a:rPr lang="en-US" sz="1800" dirty="0"/>
              <a:t>Because of how I collected and entered data into Excel, I need to do some data wrangling first before I can perform my hypothesis test.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7CEB6-6D61-44B1-8659-013C66873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42B60-F43F-4D7B-B981-DDE3A052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EB-0AD2-40D9-883A-8BB8B978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3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5FBD-05D7-4E9C-9025-0519C86BB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725" y="349797"/>
            <a:ext cx="5111750" cy="1204912"/>
          </a:xfrm>
        </p:spPr>
        <p:txBody>
          <a:bodyPr>
            <a:normAutofit/>
          </a:bodyPr>
          <a:lstStyle/>
          <a:p>
            <a:r>
              <a:rPr lang="en-US" sz="4400" dirty="0"/>
              <a:t>Excel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865A6-2325-437F-AC62-DFF042040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895" y="3648322"/>
            <a:ext cx="3747810" cy="2626643"/>
          </a:xfrm>
        </p:spPr>
        <p:txBody>
          <a:bodyPr/>
          <a:lstStyle/>
          <a:p>
            <a:r>
              <a:rPr lang="en-US" dirty="0"/>
              <a:t>Data entered in long format. One activity for every line item.</a:t>
            </a:r>
          </a:p>
          <a:p>
            <a:endParaRPr lang="en-US" dirty="0"/>
          </a:p>
          <a:p>
            <a:r>
              <a:rPr lang="en-US" dirty="0"/>
              <a:t>Data is also entirely categorical. I need to perform counts across the various activities and summarize in a table.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4063E-1C03-475A-AE5C-F967196CD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A9721-60F1-4FBC-8F70-E5FC21EE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2EC75B-5DA2-4D1A-9A7A-D7E658EF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88EDB44-6121-4E8F-BDB0-6E7A2E5B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725" y="2429487"/>
            <a:ext cx="6010855" cy="217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85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2AFE-CD17-4176-AD2D-F368963E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19" y="466726"/>
            <a:ext cx="6724912" cy="1204912"/>
          </a:xfrm>
        </p:spPr>
        <p:txBody>
          <a:bodyPr>
            <a:noAutofit/>
          </a:bodyPr>
          <a:lstStyle/>
          <a:p>
            <a:r>
              <a:rPr lang="en-US" sz="4400" dirty="0"/>
              <a:t>DATA WRANGLING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43603-1848-4BD0-93EA-A7D152B51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2189527"/>
            <a:ext cx="6448075" cy="2114025"/>
          </a:xfrm>
        </p:spPr>
        <p:txBody>
          <a:bodyPr>
            <a:normAutofit/>
          </a:bodyPr>
          <a:lstStyle/>
          <a:p>
            <a:r>
              <a:rPr lang="en-US" dirty="0"/>
              <a:t>I used the following functions to wrangle the data into more workable formats: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arrange()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mutate()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B379-F8AF-485C-B2F2-1B4CBAC0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240E8-EDAE-4C86-BB96-E932FE7C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A21D5-151B-484A-8183-D171D89D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53BF80-49B8-451C-A922-CD66D944D5C9}"/>
              </a:ext>
            </a:extLst>
          </p:cNvPr>
          <p:cNvSpPr txBox="1"/>
          <p:nvPr/>
        </p:nvSpPr>
        <p:spPr>
          <a:xfrm>
            <a:off x="4203700" y="2741850"/>
            <a:ext cx="3942825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spc="50" dirty="0"/>
              <a:t>summarize()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spc="50" dirty="0" err="1"/>
              <a:t>group_by</a:t>
            </a:r>
            <a:r>
              <a:rPr lang="en-US" sz="1400" spc="50" dirty="0"/>
              <a:t>()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spc="50" dirty="0"/>
              <a:t>spread()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37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C2AFE-CD17-4176-AD2D-F368963E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847" y="136525"/>
            <a:ext cx="9275165" cy="1204912"/>
          </a:xfrm>
        </p:spPr>
        <p:txBody>
          <a:bodyPr>
            <a:noAutofit/>
          </a:bodyPr>
          <a:lstStyle/>
          <a:p>
            <a:r>
              <a:rPr lang="en-US" sz="4400" dirty="0"/>
              <a:t>DATA WRANGLING IN R (</a:t>
            </a:r>
            <a:r>
              <a:rPr lang="en-US" sz="4400" dirty="0" err="1"/>
              <a:t>contd</a:t>
            </a:r>
            <a:r>
              <a:rPr lang="en-US" sz="4400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1B379-F8AF-485C-B2F2-1B4CBAC0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240E8-EDAE-4C86-BB96-E932FE7C7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DATA211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A21D5-151B-484A-8183-D171D89D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AFC3C6-593D-410A-A1C5-771330C2F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27" y="1564586"/>
            <a:ext cx="6280546" cy="479176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959ACFE-5AC4-438E-9037-D3FFA911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088" y="4660663"/>
            <a:ext cx="3381847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72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1480</TotalTime>
  <Words>463</Words>
  <Application>Microsoft Office PowerPoint</Application>
  <PresentationFormat>Widescreen</PresentationFormat>
  <Paragraphs>110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Tenorite</vt:lpstr>
      <vt:lpstr>Times New Roman</vt:lpstr>
      <vt:lpstr>Office Theme</vt:lpstr>
      <vt:lpstr>Data211 FINAL PROJECT </vt:lpstr>
      <vt:lpstr>DESCRIPTION</vt:lpstr>
      <vt:lpstr>PowerPoint Presentation</vt:lpstr>
      <vt:lpstr>exploration</vt:lpstr>
      <vt:lpstr>HYPOTHESIS</vt:lpstr>
      <vt:lpstr>DATA WRANGLING</vt:lpstr>
      <vt:lpstr>Excel format</vt:lpstr>
      <vt:lpstr>DATA WRANGLING IN R</vt:lpstr>
      <vt:lpstr>DATA WRANGLING IN R (contd)</vt:lpstr>
      <vt:lpstr>HYPOTHESIS TEST</vt:lpstr>
      <vt:lpstr>result</vt:lpstr>
      <vt:lpstr>Question 1 conclusion</vt:lpstr>
      <vt:lpstr>RE-FRAMING THE question…</vt:lpstr>
      <vt:lpstr>REVISED DATASET</vt:lpstr>
      <vt:lpstr>REVISED HYPOTHESIS TEST</vt:lpstr>
      <vt:lpstr>REVISED result</vt:lpstr>
      <vt:lpstr>Question 2 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Data211 FINAL PROJECT </dc:title>
  <dc:creator>Natalie Thompson</dc:creator>
  <cp:lastModifiedBy>Natalie Thompson</cp:lastModifiedBy>
  <cp:revision>4</cp:revision>
  <dcterms:created xsi:type="dcterms:W3CDTF">2022-04-20T03:06:19Z</dcterms:created>
  <dcterms:modified xsi:type="dcterms:W3CDTF">2022-04-21T03:46:41Z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